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94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92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4231" y="1547710"/>
            <a:ext cx="3786188" cy="15388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Elevating
West Africa’s
Urban Future</a:t>
            </a:r>
            <a:endParaRPr lang="en-US" sz="4000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85813" y="3199312"/>
            <a:ext cx="3915141" cy="6072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>
                    <a:alpha val="90000"/>
                  </a:srgbClr>
                </a:solidFill>
                <a:latin typeface="Aharoni" panose="020F0502020204030204" pitchFamily="2" charset="-79"/>
                <a:cs typeface="Aharoni" panose="020F0502020204030204" pitchFamily="2" charset="-79"/>
              </a:rPr>
              <a:t>Premium Pneumatic Elevator Solutions for Public Marketing, Investor Relations, and High-Level Client Meetings.</a:t>
            </a:r>
            <a:endParaRPr lang="en-US" sz="1269" dirty="0">
              <a:latin typeface="Aharoni" panose="020F0502020204030204" pitchFamily="2" charset="-79"/>
              <a:cs typeface="Aharoni" panose="020F0502020204030204" pitchFamily="2" charset="-79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739878"/>
            <a:ext cx="100013" cy="1000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2950" y="4722019"/>
            <a:ext cx="813606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www.pelifts.com</a:t>
            </a:r>
            <a:endParaRPr lang="en-US" sz="683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2306" y="4739878"/>
            <a:ext cx="100013" cy="10001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013756" y="4722019"/>
            <a:ext cx="623569" cy="10971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info@pelifts.com</a:t>
            </a:r>
            <a:endParaRPr lang="en-US" sz="683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6203A7-70BA-72C4-3366-302F3B3AC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0244" y="4625340"/>
            <a:ext cx="812172" cy="2877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Redefining Vertical Mobility through Innovation and Accessibility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571500" y="1339453"/>
            <a:ext cx="3857625" cy="128587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Text 2"/>
          <p:cNvSpPr/>
          <p:nvPr/>
        </p:nvSpPr>
        <p:spPr>
          <a:xfrm>
            <a:off x="785813" y="1553766"/>
            <a:ext cx="34290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Our Mission</a:t>
            </a:r>
            <a:endParaRPr lang="en-US" sz="683" dirty="0"/>
          </a:p>
        </p:txBody>
      </p:sp>
      <p:sp>
        <p:nvSpPr>
          <p:cNvPr id="6" name="Text 3"/>
          <p:cNvSpPr/>
          <p:nvPr/>
        </p:nvSpPr>
        <p:spPr>
          <a:xfrm>
            <a:off x="785813" y="1796653"/>
            <a:ext cx="3429000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To provide West Africa with the most advanced, sustainable, and accessible elevator technology, enhancing lifestyle and productivity.</a:t>
            </a:r>
            <a:endParaRPr lang="en-US" sz="942" dirty="0"/>
          </a:p>
        </p:txBody>
      </p:sp>
      <p:sp>
        <p:nvSpPr>
          <p:cNvPr id="7" name="Shape 4"/>
          <p:cNvSpPr/>
          <p:nvPr/>
        </p:nvSpPr>
        <p:spPr>
          <a:xfrm>
            <a:off x="4714875" y="1339453"/>
            <a:ext cx="3857625" cy="128587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8" name="Text 5"/>
          <p:cNvSpPr/>
          <p:nvPr/>
        </p:nvSpPr>
        <p:spPr>
          <a:xfrm>
            <a:off x="4929188" y="1553766"/>
            <a:ext cx="34290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Our Vision</a:t>
            </a:r>
            <a:endParaRPr lang="en-US" sz="683" dirty="0"/>
          </a:p>
        </p:txBody>
      </p:sp>
      <p:sp>
        <p:nvSpPr>
          <p:cNvPr id="9" name="Text 6"/>
          <p:cNvSpPr/>
          <p:nvPr/>
        </p:nvSpPr>
        <p:spPr>
          <a:xfrm>
            <a:off x="4929188" y="1796653"/>
            <a:ext cx="34290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To become the undisputed leader in pneumatic elevator solutions across all 15 ECOWAS nations by 2030.</a:t>
            </a:r>
            <a:endParaRPr lang="en-US" sz="942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139678"/>
            <a:ext cx="171450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71500" y="3511153"/>
            <a:ext cx="252411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Innovation</a:t>
            </a:r>
            <a:endParaRPr lang="en-US" sz="987" dirty="0"/>
          </a:p>
        </p:txBody>
      </p:sp>
      <p:sp>
        <p:nvSpPr>
          <p:cNvPr id="12" name="Text 8"/>
          <p:cNvSpPr/>
          <p:nvPr/>
        </p:nvSpPr>
        <p:spPr>
          <a:xfrm>
            <a:off x="571500" y="3777258"/>
            <a:ext cx="2524116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727" dirty="0">
                <a:solidFill>
                  <a:srgbClr val="FFFFFF">
                    <a:alpha val="80000"/>
                  </a:srgbClr>
                </a:solidFill>
              </a:rPr>
              <a:t>Leveraging air-driven technology for zero-civil-work installations, eliminating construction mess and structural modifications.</a:t>
            </a:r>
            <a:endParaRPr lang="en-US" sz="727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28" y="3139678"/>
            <a:ext cx="22860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309928" y="3511153"/>
            <a:ext cx="252411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Safety</a:t>
            </a:r>
            <a:endParaRPr lang="en-US" sz="987" dirty="0"/>
          </a:p>
        </p:txBody>
      </p:sp>
      <p:sp>
        <p:nvSpPr>
          <p:cNvPr id="15" name="Text 10"/>
          <p:cNvSpPr/>
          <p:nvPr/>
        </p:nvSpPr>
        <p:spPr>
          <a:xfrm>
            <a:off x="3309928" y="3777258"/>
            <a:ext cx="2524116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727" dirty="0">
                <a:solidFill>
                  <a:srgbClr val="FFFFFF">
                    <a:alpha val="80000"/>
                  </a:srgbClr>
                </a:solidFill>
              </a:rPr>
              <a:t>Uncompromising European and American safety standards (ISO 9001, ASME) with fail-safe gravity descent systems.</a:t>
            </a:r>
            <a:endParaRPr lang="en-US" sz="727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356" y="3139678"/>
            <a:ext cx="171450" cy="2286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048356" y="3511153"/>
            <a:ext cx="252411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Speed</a:t>
            </a:r>
            <a:endParaRPr lang="en-US" sz="987" dirty="0"/>
          </a:p>
        </p:txBody>
      </p:sp>
      <p:sp>
        <p:nvSpPr>
          <p:cNvPr id="18" name="Text 12"/>
          <p:cNvSpPr/>
          <p:nvPr/>
        </p:nvSpPr>
        <p:spPr>
          <a:xfrm>
            <a:off x="6048356" y="3777258"/>
            <a:ext cx="2524116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727" dirty="0">
                <a:solidFill>
                  <a:srgbClr val="FFFFFF">
                    <a:alpha val="80000"/>
                  </a:srgbClr>
                </a:solidFill>
              </a:rPr>
              <a:t>Industry-leading 48-hour installation turnaround, ensuring minimal disruption to your residential or commercial space.</a:t>
            </a:r>
            <a:endParaRPr lang="en-US" sz="727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E94E7EF-39AA-EC42-2E25-6C3CDCC843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0792" y="4591645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alphaModFix amt="60000"/>
          </a:blip>
          <a:stretch>
            <a:fillRect/>
          </a:stretch>
        </p:blipFill>
        <p:spPr>
          <a:xfrm>
            <a:off x="0" y="0"/>
            <a:ext cx="28575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2857500" cy="5143500"/>
          </a:xfrm>
          <a:prstGeom prst="rect">
            <a:avLst/>
          </a:prstGeom>
          <a:solidFill>
            <a:srgbClr val="0A192F">
              <a:alpha val="40000"/>
            </a:srgbClr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Text 1"/>
          <p:cNvSpPr/>
          <p:nvPr/>
        </p:nvSpPr>
        <p:spPr>
          <a:xfrm>
            <a:off x="285750" y="4073723"/>
            <a:ext cx="2571750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FFD700"/>
                </a:solidFill>
              </a:rPr>
              <a:t>$2.2B</a:t>
            </a:r>
            <a:endParaRPr lang="en-US" sz="2436" dirty="0"/>
          </a:p>
        </p:txBody>
      </p:sp>
      <p:sp>
        <p:nvSpPr>
          <p:cNvPr id="6" name="Text 2"/>
          <p:cNvSpPr/>
          <p:nvPr/>
        </p:nvSpPr>
        <p:spPr>
          <a:xfrm>
            <a:off x="285750" y="4539853"/>
            <a:ext cx="25717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kern="0" spc="2" dirty="0">
                <a:solidFill>
                  <a:srgbClr val="FFFFFF"/>
                </a:solidFill>
              </a:rPr>
              <a:t>Market Value by 2030</a:t>
            </a:r>
            <a:endParaRPr lang="en-US" sz="885" dirty="0"/>
          </a:p>
        </p:txBody>
      </p:sp>
      <p:sp>
        <p:nvSpPr>
          <p:cNvPr id="7" name="Text 3"/>
          <p:cNvSpPr/>
          <p:nvPr/>
        </p:nvSpPr>
        <p:spPr>
          <a:xfrm>
            <a:off x="3286125" y="428625"/>
            <a:ext cx="5429250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Capitalizing on the African Elevator Market Growth</a:t>
            </a:r>
            <a:endParaRPr lang="en-US" sz="1602" dirty="0"/>
          </a:p>
        </p:txBody>
      </p:sp>
      <p:sp>
        <p:nvSpPr>
          <p:cNvPr id="8" name="Shape 4"/>
          <p:cNvSpPr/>
          <p:nvPr/>
        </p:nvSpPr>
        <p:spPr>
          <a:xfrm>
            <a:off x="3286125" y="1262993"/>
            <a:ext cx="2607469" cy="1651992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9" name="Text 5"/>
          <p:cNvSpPr/>
          <p:nvPr/>
        </p:nvSpPr>
        <p:spPr>
          <a:xfrm>
            <a:off x="3429000" y="1405868"/>
            <a:ext cx="2321719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1" dirty="0">
                <a:solidFill>
                  <a:srgbClr val="FFD700"/>
                </a:solidFill>
              </a:rPr>
              <a:t>Market Growth (USD Billions)</a:t>
            </a:r>
            <a:endParaRPr lang="en-US" sz="584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629110"/>
            <a:ext cx="2321719" cy="128587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6107906" y="1262993"/>
            <a:ext cx="2607469" cy="1651992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2" name="Text 7"/>
          <p:cNvSpPr/>
          <p:nvPr/>
        </p:nvSpPr>
        <p:spPr>
          <a:xfrm>
            <a:off x="6250781" y="1405868"/>
            <a:ext cx="2321719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1" dirty="0">
                <a:solidFill>
                  <a:srgbClr val="FFD700"/>
                </a:solidFill>
              </a:rPr>
              <a:t>Regional Demand (CAGR %)</a:t>
            </a:r>
            <a:endParaRPr lang="en-US" sz="584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781" y="1629110"/>
            <a:ext cx="2321719" cy="1285875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3286125" y="3129297"/>
            <a:ext cx="5429250" cy="14376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5" name="Text 9"/>
          <p:cNvSpPr/>
          <p:nvPr/>
        </p:nvSpPr>
        <p:spPr>
          <a:xfrm>
            <a:off x="3429000" y="3272172"/>
            <a:ext cx="2057400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1" dirty="0">
                <a:solidFill>
                  <a:srgbClr val="FFD700"/>
                </a:solidFill>
              </a:rPr>
              <a:t>Application Segments</a:t>
            </a:r>
            <a:endParaRPr lang="en-US" sz="584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3495415"/>
            <a:ext cx="2057400" cy="1071563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129338" y="3712406"/>
            <a:ext cx="2443163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i="1" dirty="0">
                <a:solidFill>
                  <a:srgbClr val="FFFFFF"/>
                </a:solidFill>
              </a:rPr>
              <a:t>"Urbanization rates in West Africa are among the highest globally, driving a 10.2% CAGR in vertical transportation demand."</a:t>
            </a:r>
            <a:endParaRPr lang="en-US" sz="885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C4A5B94-AAE5-D777-20EF-C39156535D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3667" y="450424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851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Navigating the Rapid Urbanization of West African Megacities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482328"/>
            <a:ext cx="1493239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FFD700"/>
                </a:solidFill>
              </a:rPr>
              <a:t>160M+</a:t>
            </a:r>
            <a:endParaRPr lang="en-US" sz="3294" dirty="0"/>
          </a:p>
        </p:txBody>
      </p:sp>
      <p:sp>
        <p:nvSpPr>
          <p:cNvPr id="5" name="Text 2"/>
          <p:cNvSpPr/>
          <p:nvPr/>
        </p:nvSpPr>
        <p:spPr>
          <a:xfrm>
            <a:off x="2593377" y="1553766"/>
            <a:ext cx="597912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Urban Growth Explosion</a:t>
            </a:r>
            <a:endParaRPr lang="en-US" sz="987" dirty="0"/>
          </a:p>
        </p:txBody>
      </p:sp>
      <p:sp>
        <p:nvSpPr>
          <p:cNvPr id="6" name="Text 3"/>
          <p:cNvSpPr/>
          <p:nvPr/>
        </p:nvSpPr>
        <p:spPr>
          <a:xfrm>
            <a:off x="2593377" y="1819870"/>
            <a:ext cx="5979123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Africa has added over 160 million new urban inhabitants since 2015, with West African hubs like Lagos and Accra leading the continent's demographic shift.</a:t>
            </a:r>
            <a:endParaRPr lang="en-US" sz="834" dirty="0"/>
          </a:p>
        </p:txBody>
      </p:sp>
      <p:sp>
        <p:nvSpPr>
          <p:cNvPr id="7" name="Text 4"/>
          <p:cNvSpPr/>
          <p:nvPr/>
        </p:nvSpPr>
        <p:spPr>
          <a:xfrm>
            <a:off x="571500" y="2471347"/>
            <a:ext cx="1428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FFD700"/>
                </a:solidFill>
              </a:rPr>
              <a:t>44.7%</a:t>
            </a:r>
            <a:endParaRPr lang="en-US" sz="3294" dirty="0"/>
          </a:p>
        </p:txBody>
      </p:sp>
      <p:sp>
        <p:nvSpPr>
          <p:cNvPr id="8" name="Text 5"/>
          <p:cNvSpPr/>
          <p:nvPr/>
        </p:nvSpPr>
        <p:spPr>
          <a:xfrm>
            <a:off x="2528888" y="2542784"/>
            <a:ext cx="604361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The Shift to Vertical Living</a:t>
            </a:r>
            <a:endParaRPr lang="en-US" sz="987" dirty="0"/>
          </a:p>
        </p:txBody>
      </p:sp>
      <p:sp>
        <p:nvSpPr>
          <p:cNvPr id="9" name="Text 6"/>
          <p:cNvSpPr/>
          <p:nvPr/>
        </p:nvSpPr>
        <p:spPr>
          <a:xfrm>
            <a:off x="2528888" y="2808889"/>
            <a:ext cx="6043613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Urbanization rates have surged to 44.7%, making high-density residential and commercial towers the new standard for modern infrastructure in major ECOWAS cities.</a:t>
            </a:r>
            <a:endParaRPr lang="en-US" sz="834" dirty="0"/>
          </a:p>
        </p:txBody>
      </p:sp>
      <p:sp>
        <p:nvSpPr>
          <p:cNvPr id="10" name="Text 7"/>
          <p:cNvSpPr/>
          <p:nvPr/>
        </p:nvSpPr>
        <p:spPr>
          <a:xfrm>
            <a:off x="571500" y="3460366"/>
            <a:ext cx="1428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FFD700"/>
                </a:solidFill>
              </a:rPr>
              <a:t>70%</a:t>
            </a:r>
            <a:endParaRPr lang="en-US" sz="3294" dirty="0"/>
          </a:p>
        </p:txBody>
      </p:sp>
      <p:sp>
        <p:nvSpPr>
          <p:cNvPr id="11" name="Text 8"/>
          <p:cNvSpPr/>
          <p:nvPr/>
        </p:nvSpPr>
        <p:spPr>
          <a:xfrm>
            <a:off x="2528888" y="3531803"/>
            <a:ext cx="604361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The Infrastructure Gap</a:t>
            </a:r>
            <a:endParaRPr lang="en-US" sz="987" dirty="0"/>
          </a:p>
        </p:txBody>
      </p:sp>
      <p:sp>
        <p:nvSpPr>
          <p:cNvPr id="12" name="Text 9"/>
          <p:cNvSpPr/>
          <p:nvPr/>
        </p:nvSpPr>
        <p:spPr>
          <a:xfrm>
            <a:off x="2528888" y="3797908"/>
            <a:ext cx="6043613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Modern buildings require retrofit-friendly elevator solutions. Thousands of existing multi-story structures lack efficient vertical mobility, creating a massive modernization market.</a:t>
            </a:r>
            <a:endParaRPr lang="en-US" sz="834" dirty="0"/>
          </a:p>
        </p:txBody>
      </p:sp>
      <p:sp>
        <p:nvSpPr>
          <p:cNvPr id="13" name="Shape 10"/>
          <p:cNvSpPr/>
          <p:nvPr/>
        </p:nvSpPr>
        <p:spPr>
          <a:xfrm>
            <a:off x="571500" y="4592259"/>
            <a:ext cx="8001000" cy="592931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4" name="Shape 11"/>
          <p:cNvSpPr/>
          <p:nvPr/>
        </p:nvSpPr>
        <p:spPr>
          <a:xfrm>
            <a:off x="571500" y="4592259"/>
            <a:ext cx="8001000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5" name="Text 12"/>
          <p:cNvSpPr/>
          <p:nvPr/>
        </p:nvSpPr>
        <p:spPr>
          <a:xfrm>
            <a:off x="785813" y="4806572"/>
            <a:ext cx="757237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i="1" dirty="0">
                <a:solidFill>
                  <a:srgbClr val="FFD700"/>
                </a:solidFill>
              </a:rPr>
              <a:t>"The Retrofit Opportunity: PE Lifts' zero-civil-work technology is uniquely positioned to modernize West Africa's existing building stock without structural overhauls."</a:t>
            </a:r>
            <a:endParaRPr lang="en-US" sz="885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D69210E-8E42-D527-AAF6-3F880F484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334" y="488966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066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A Versatile Range for Every Architectural Requirement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571500" y="991195"/>
            <a:ext cx="3893344" cy="1764813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Shape 2"/>
          <p:cNvSpPr/>
          <p:nvPr/>
        </p:nvSpPr>
        <p:spPr>
          <a:xfrm>
            <a:off x="571500" y="991195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6" name="Text 3"/>
          <p:cNvSpPr/>
          <p:nvPr/>
        </p:nvSpPr>
        <p:spPr>
          <a:xfrm>
            <a:off x="857250" y="1276945"/>
            <a:ext cx="332184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Model 01</a:t>
            </a:r>
            <a:endParaRPr lang="en-US" sz="683" dirty="0"/>
          </a:p>
        </p:txBody>
      </p:sp>
      <p:sp>
        <p:nvSpPr>
          <p:cNvPr id="7" name="Text 4"/>
          <p:cNvSpPr/>
          <p:nvPr/>
        </p:nvSpPr>
        <p:spPr>
          <a:xfrm>
            <a:off x="857250" y="1484114"/>
            <a:ext cx="33218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FFFF"/>
                </a:solidFill>
              </a:rPr>
              <a:t>PVE 30</a:t>
            </a:r>
            <a:endParaRPr lang="en-US" sz="1397" dirty="0"/>
          </a:p>
        </p:txBody>
      </p:sp>
      <p:sp>
        <p:nvSpPr>
          <p:cNvPr id="8" name="Text 5"/>
          <p:cNvSpPr/>
          <p:nvPr/>
        </p:nvSpPr>
        <p:spPr>
          <a:xfrm>
            <a:off x="857250" y="1900238"/>
            <a:ext cx="3321844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The ultimate space-saver for single-passenger residential use. Designed for compact homes where vertical mobility is a necessity but space is at a premium.</a:t>
            </a:r>
            <a:endParaRPr lang="en-US" sz="834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" y="2609562"/>
            <a:ext cx="100013" cy="10001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28700" y="2591702"/>
            <a:ext cx="1456209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30-Inch External Diameter</a:t>
            </a:r>
            <a:endParaRPr lang="en-US" sz="683" dirty="0"/>
          </a:p>
        </p:txBody>
      </p:sp>
      <p:sp>
        <p:nvSpPr>
          <p:cNvPr id="11" name="Shape 7"/>
          <p:cNvSpPr/>
          <p:nvPr/>
        </p:nvSpPr>
        <p:spPr>
          <a:xfrm>
            <a:off x="4679156" y="991195"/>
            <a:ext cx="3893344" cy="1764813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2" name="Shape 8"/>
          <p:cNvSpPr/>
          <p:nvPr/>
        </p:nvSpPr>
        <p:spPr>
          <a:xfrm>
            <a:off x="4679156" y="991195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3" name="Text 9"/>
          <p:cNvSpPr/>
          <p:nvPr/>
        </p:nvSpPr>
        <p:spPr>
          <a:xfrm>
            <a:off x="4964906" y="1276945"/>
            <a:ext cx="332184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Model 02</a:t>
            </a:r>
            <a:endParaRPr lang="en-US" sz="683" dirty="0"/>
          </a:p>
        </p:txBody>
      </p:sp>
      <p:sp>
        <p:nvSpPr>
          <p:cNvPr id="14" name="Text 10"/>
          <p:cNvSpPr/>
          <p:nvPr/>
        </p:nvSpPr>
        <p:spPr>
          <a:xfrm>
            <a:off x="4964906" y="1484114"/>
            <a:ext cx="33218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FFFF"/>
                </a:solidFill>
              </a:rPr>
              <a:t>PVE 37</a:t>
            </a:r>
            <a:endParaRPr lang="en-US" sz="1397" dirty="0"/>
          </a:p>
        </p:txBody>
      </p:sp>
      <p:sp>
        <p:nvSpPr>
          <p:cNvPr id="15" name="Text 11"/>
          <p:cNvSpPr/>
          <p:nvPr/>
        </p:nvSpPr>
        <p:spPr>
          <a:xfrm>
            <a:off x="4964906" y="1900238"/>
            <a:ext cx="3321844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The versatile two-passenger standard for luxury homes. Offering the perfect balance of capacity and footprint with 360-degree panoramic views.</a:t>
            </a:r>
            <a:endParaRPr lang="en-US" sz="834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4906" y="2609562"/>
            <a:ext cx="125016" cy="10001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61359" y="2591702"/>
            <a:ext cx="1099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450 lbs Lift Capacity</a:t>
            </a:r>
            <a:endParaRPr lang="en-US" sz="683" dirty="0"/>
          </a:p>
        </p:txBody>
      </p:sp>
      <p:sp>
        <p:nvSpPr>
          <p:cNvPr id="18" name="Shape 13"/>
          <p:cNvSpPr/>
          <p:nvPr/>
        </p:nvSpPr>
        <p:spPr>
          <a:xfrm>
            <a:off x="571500" y="2941746"/>
            <a:ext cx="3893344" cy="1764813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9" name="Shape 14"/>
          <p:cNvSpPr/>
          <p:nvPr/>
        </p:nvSpPr>
        <p:spPr>
          <a:xfrm>
            <a:off x="571500" y="2941746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0" name="Text 15"/>
          <p:cNvSpPr/>
          <p:nvPr/>
        </p:nvSpPr>
        <p:spPr>
          <a:xfrm>
            <a:off x="857250" y="3227496"/>
            <a:ext cx="332184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Model 03</a:t>
            </a:r>
            <a:endParaRPr lang="en-US" sz="683" dirty="0"/>
          </a:p>
        </p:txBody>
      </p:sp>
      <p:sp>
        <p:nvSpPr>
          <p:cNvPr id="21" name="Text 16"/>
          <p:cNvSpPr/>
          <p:nvPr/>
        </p:nvSpPr>
        <p:spPr>
          <a:xfrm>
            <a:off x="857250" y="3434665"/>
            <a:ext cx="33218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FFFF"/>
                </a:solidFill>
              </a:rPr>
              <a:t>PVE 52</a:t>
            </a:r>
            <a:endParaRPr lang="en-US" sz="1397" dirty="0"/>
          </a:p>
        </p:txBody>
      </p:sp>
      <p:sp>
        <p:nvSpPr>
          <p:cNvPr id="22" name="Text 17"/>
          <p:cNvSpPr/>
          <p:nvPr/>
        </p:nvSpPr>
        <p:spPr>
          <a:xfrm>
            <a:off x="857250" y="3850788"/>
            <a:ext cx="3321844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Wheelchair-accessible flagship for inclusive mobility. Engineered to accommodate a wheelchair and an attendant without compromising on style.</a:t>
            </a:r>
            <a:endParaRPr lang="en-US" sz="834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4560112"/>
            <a:ext cx="100013" cy="10001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028700" y="4542253"/>
            <a:ext cx="121527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32-Inch Door Opening</a:t>
            </a:r>
            <a:endParaRPr lang="en-US" sz="683" dirty="0"/>
          </a:p>
        </p:txBody>
      </p:sp>
      <p:sp>
        <p:nvSpPr>
          <p:cNvPr id="25" name="Shape 19"/>
          <p:cNvSpPr/>
          <p:nvPr/>
        </p:nvSpPr>
        <p:spPr>
          <a:xfrm>
            <a:off x="4679156" y="2941746"/>
            <a:ext cx="3893344" cy="1764813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6" name="Shape 20"/>
          <p:cNvSpPr/>
          <p:nvPr/>
        </p:nvSpPr>
        <p:spPr>
          <a:xfrm>
            <a:off x="4679156" y="2941746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7" name="Text 21"/>
          <p:cNvSpPr/>
          <p:nvPr/>
        </p:nvSpPr>
        <p:spPr>
          <a:xfrm>
            <a:off x="4964906" y="3227496"/>
            <a:ext cx="332184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Model 04</a:t>
            </a:r>
            <a:endParaRPr lang="en-US" sz="683" dirty="0"/>
          </a:p>
        </p:txBody>
      </p:sp>
      <p:sp>
        <p:nvSpPr>
          <p:cNvPr id="28" name="Text 22"/>
          <p:cNvSpPr/>
          <p:nvPr/>
        </p:nvSpPr>
        <p:spPr>
          <a:xfrm>
            <a:off x="4964906" y="3434665"/>
            <a:ext cx="3321844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FFFFF"/>
                </a:solidFill>
              </a:rPr>
              <a:t>PE Cube</a:t>
            </a:r>
            <a:endParaRPr lang="en-US" sz="1397" dirty="0"/>
          </a:p>
        </p:txBody>
      </p:sp>
      <p:sp>
        <p:nvSpPr>
          <p:cNvPr id="29" name="Text 23"/>
          <p:cNvSpPr/>
          <p:nvPr/>
        </p:nvSpPr>
        <p:spPr>
          <a:xfrm>
            <a:off x="4964906" y="3850788"/>
            <a:ext cx="3321844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FFFFFF">
                    <a:alpha val="90000"/>
                  </a:srgbClr>
                </a:solidFill>
              </a:rPr>
              <a:t>The modern square-profile alternative for contemporary designs. Seamlessly integrates into corners and square stairwells for a linear aesthetic.</a:t>
            </a:r>
            <a:endParaRPr lang="en-US" sz="834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4906" y="4560112"/>
            <a:ext cx="87511" cy="100013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123855" y="4542253"/>
            <a:ext cx="102574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36" x 36" Footprint</a:t>
            </a:r>
            <a:endParaRPr lang="en-US" sz="683" dirty="0"/>
          </a:p>
        </p:txBody>
      </p:sp>
      <p:sp>
        <p:nvSpPr>
          <p:cNvPr id="32" name="Text 25"/>
          <p:cNvSpPr/>
          <p:nvPr/>
        </p:nvSpPr>
        <p:spPr>
          <a:xfrm>
            <a:off x="571500" y="4963734"/>
            <a:ext cx="8001000" cy="285750"/>
          </a:xfrm>
          <a:prstGeom prst="rect">
            <a:avLst/>
          </a:prstGeom>
          <a:noFill/>
          <a:ln/>
        </p:spPr>
        <p:txBody>
          <a:bodyPr wrap="square" lIns="0" tIns="170053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7" i="1" dirty="0">
                <a:solidFill>
                  <a:srgbClr val="FFFFFF">
                    <a:alpha val="70000"/>
                  </a:srgbClr>
                </a:solidFill>
              </a:rPr>
              <a:t>* All PE Lifts models are air-driven, self-supporting, and require zero civil works, pits, or machine rooms.</a:t>
            </a:r>
            <a:endParaRPr lang="en-US" sz="727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F35F385-A68C-2089-3837-1873E433E0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3652" y="418078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PVE 30: Elegant Mobility for Restricted Spaces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098352"/>
            <a:ext cx="45434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Technical Specifications</a:t>
            </a:r>
            <a:endParaRPr lang="en-US" sz="683" dirty="0"/>
          </a:p>
        </p:txBody>
      </p:sp>
      <p:sp>
        <p:nvSpPr>
          <p:cNvPr id="5" name="Text 2"/>
          <p:cNvSpPr/>
          <p:nvPr/>
        </p:nvSpPr>
        <p:spPr>
          <a:xfrm>
            <a:off x="571500" y="1412677"/>
            <a:ext cx="1817359" cy="464344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Passenger Capacity</a:t>
            </a:r>
            <a:endParaRPr lang="en-US" sz="784" dirty="0"/>
          </a:p>
        </p:txBody>
      </p:sp>
      <p:sp>
        <p:nvSpPr>
          <p:cNvPr id="6" name="Text 3"/>
          <p:cNvSpPr/>
          <p:nvPr/>
        </p:nvSpPr>
        <p:spPr>
          <a:xfrm>
            <a:off x="2388859" y="1412677"/>
            <a:ext cx="2726066" cy="464344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D700"/>
                </a:solidFill>
              </a:rPr>
              <a:t>1 Passenger (350 lbs / 159 kg)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571500" y="1877020"/>
            <a:ext cx="1817359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External Diameter</a:t>
            </a:r>
            <a:endParaRPr lang="en-US" sz="784" dirty="0"/>
          </a:p>
        </p:txBody>
      </p:sp>
      <p:sp>
        <p:nvSpPr>
          <p:cNvPr id="8" name="Text 5"/>
          <p:cNvSpPr/>
          <p:nvPr/>
        </p:nvSpPr>
        <p:spPr>
          <a:xfrm>
            <a:off x="2388859" y="1877020"/>
            <a:ext cx="2726066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D700"/>
                </a:solidFill>
              </a:rPr>
              <a:t>30 inches (750 mm)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571500" y="2344936"/>
            <a:ext cx="1817359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Traveling Speed</a:t>
            </a:r>
            <a:endParaRPr lang="en-US" sz="784" dirty="0"/>
          </a:p>
        </p:txBody>
      </p:sp>
      <p:sp>
        <p:nvSpPr>
          <p:cNvPr id="10" name="Text 7"/>
          <p:cNvSpPr/>
          <p:nvPr/>
        </p:nvSpPr>
        <p:spPr>
          <a:xfrm>
            <a:off x="2388859" y="2344936"/>
            <a:ext cx="2726066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D700"/>
                </a:solidFill>
              </a:rPr>
              <a:t>35 feet / minute</a:t>
            </a:r>
            <a:endParaRPr lang="en-US" sz="885" dirty="0"/>
          </a:p>
        </p:txBody>
      </p:sp>
      <p:sp>
        <p:nvSpPr>
          <p:cNvPr id="11" name="Text 8"/>
          <p:cNvSpPr/>
          <p:nvPr/>
        </p:nvSpPr>
        <p:spPr>
          <a:xfrm>
            <a:off x="571500" y="2812852"/>
            <a:ext cx="1817359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Maximum Elevation</a:t>
            </a:r>
            <a:endParaRPr lang="en-US" sz="784" dirty="0"/>
          </a:p>
        </p:txBody>
      </p:sp>
      <p:sp>
        <p:nvSpPr>
          <p:cNvPr id="12" name="Text 9"/>
          <p:cNvSpPr/>
          <p:nvPr/>
        </p:nvSpPr>
        <p:spPr>
          <a:xfrm>
            <a:off x="2388859" y="2812852"/>
            <a:ext cx="2726066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D700"/>
                </a:solidFill>
              </a:rPr>
              <a:t>50 feet (Up to 5 Stops)</a:t>
            </a:r>
            <a:endParaRPr lang="en-US" sz="885" dirty="0"/>
          </a:p>
        </p:txBody>
      </p:sp>
      <p:sp>
        <p:nvSpPr>
          <p:cNvPr id="13" name="Text 10"/>
          <p:cNvSpPr/>
          <p:nvPr/>
        </p:nvSpPr>
        <p:spPr>
          <a:xfrm>
            <a:off x="571500" y="3280767"/>
            <a:ext cx="1817359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Power Supply</a:t>
            </a:r>
            <a:endParaRPr lang="en-US" sz="784" dirty="0"/>
          </a:p>
        </p:txBody>
      </p:sp>
      <p:sp>
        <p:nvSpPr>
          <p:cNvPr id="14" name="Text 11"/>
          <p:cNvSpPr/>
          <p:nvPr/>
        </p:nvSpPr>
        <p:spPr>
          <a:xfrm>
            <a:off x="2388859" y="3280767"/>
            <a:ext cx="2726066" cy="467916"/>
          </a:xfrm>
          <a:prstGeom prst="rect">
            <a:avLst/>
          </a:prstGeom>
          <a:noFill/>
          <a:ln/>
        </p:spPr>
        <p:txBody>
          <a:bodyPr wrap="square" lIns="0" tIns="170053" rIns="0" bIns="170053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D700"/>
                </a:solidFill>
              </a:rPr>
              <a:t>25 AMP 220VAC</a:t>
            </a:r>
            <a:endParaRPr lang="en-US" sz="885" dirty="0"/>
          </a:p>
        </p:txBody>
      </p:sp>
      <p:sp>
        <p:nvSpPr>
          <p:cNvPr id="15" name="Text 12"/>
          <p:cNvSpPr/>
          <p:nvPr/>
        </p:nvSpPr>
        <p:spPr>
          <a:xfrm>
            <a:off x="5543550" y="1098352"/>
            <a:ext cx="302895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Primary Application</a:t>
            </a:r>
            <a:endParaRPr lang="en-US" sz="683" dirty="0"/>
          </a:p>
        </p:txBody>
      </p:sp>
      <p:sp>
        <p:nvSpPr>
          <p:cNvPr id="16" name="Shape 13"/>
          <p:cNvSpPr/>
          <p:nvPr/>
        </p:nvSpPr>
        <p:spPr>
          <a:xfrm>
            <a:off x="5543550" y="1412677"/>
            <a:ext cx="3028950" cy="214312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7" name="Text 14"/>
          <p:cNvSpPr/>
          <p:nvPr/>
        </p:nvSpPr>
        <p:spPr>
          <a:xfrm>
            <a:off x="5829300" y="1698427"/>
            <a:ext cx="24574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42" dirty="0">
                <a:solidFill>
                  <a:srgbClr val="FFFFFF">
                    <a:alpha val="90000"/>
                  </a:srgbClr>
                </a:solidFill>
              </a:rPr>
              <a:t>The PVE 30 is the ultimate space-saving solution, specifically engineered for residential retrofits where traditional elevators are architecturally impossible.</a:t>
            </a:r>
            <a:endParaRPr lang="en-US" sz="942" dirty="0"/>
          </a:p>
        </p:txBody>
      </p:sp>
      <p:sp>
        <p:nvSpPr>
          <p:cNvPr id="18" name="Text 15"/>
          <p:cNvSpPr/>
          <p:nvPr/>
        </p:nvSpPr>
        <p:spPr>
          <a:xfrm>
            <a:off x="5829300" y="2995687"/>
            <a:ext cx="2457450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Ideal for Townhouses, Duplexes, and Spiral Stairwell Integrations.</a:t>
            </a:r>
            <a:endParaRPr lang="en-US" sz="784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D54C893-E18F-2025-A1AF-44C1D3EEC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792" y="549226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PVE 37: The Industry Benchmark for Residential Luxury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026914"/>
            <a:ext cx="4130399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Technical Specifications</a:t>
            </a:r>
            <a:endParaRPr lang="en-US" sz="683" dirty="0"/>
          </a:p>
        </p:txBody>
      </p:sp>
      <p:sp>
        <p:nvSpPr>
          <p:cNvPr id="5" name="Shape 2"/>
          <p:cNvSpPr/>
          <p:nvPr/>
        </p:nvSpPr>
        <p:spPr>
          <a:xfrm>
            <a:off x="571500" y="1305520"/>
            <a:ext cx="4130399" cy="2689622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6" name="Text 3"/>
          <p:cNvSpPr/>
          <p:nvPr/>
        </p:nvSpPr>
        <p:spPr>
          <a:xfrm>
            <a:off x="571500" y="1305520"/>
            <a:ext cx="1652160" cy="444698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Passenger Capacity</a:t>
            </a:r>
            <a:endParaRPr lang="en-US" sz="784" dirty="0"/>
          </a:p>
        </p:txBody>
      </p:sp>
      <p:sp>
        <p:nvSpPr>
          <p:cNvPr id="7" name="Text 4"/>
          <p:cNvSpPr/>
          <p:nvPr/>
        </p:nvSpPr>
        <p:spPr>
          <a:xfrm>
            <a:off x="2223660" y="1305520"/>
            <a:ext cx="2478239" cy="444698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Two Passengers (450 lbs / 205 kg)</a:t>
            </a:r>
            <a:endParaRPr lang="en-US" sz="834" dirty="0"/>
          </a:p>
        </p:txBody>
      </p:sp>
      <p:sp>
        <p:nvSpPr>
          <p:cNvPr id="8" name="Text 5"/>
          <p:cNvSpPr/>
          <p:nvPr/>
        </p:nvSpPr>
        <p:spPr>
          <a:xfrm>
            <a:off x="571500" y="1750219"/>
            <a:ext cx="1652160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External Diameter</a:t>
            </a:r>
            <a:endParaRPr lang="en-US" sz="784" dirty="0"/>
          </a:p>
        </p:txBody>
      </p:sp>
      <p:sp>
        <p:nvSpPr>
          <p:cNvPr id="9" name="Text 6"/>
          <p:cNvSpPr/>
          <p:nvPr/>
        </p:nvSpPr>
        <p:spPr>
          <a:xfrm>
            <a:off x="2223660" y="1750219"/>
            <a:ext cx="2478239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37 inches (950 mm)</a:t>
            </a:r>
            <a:endParaRPr lang="en-US" sz="834" dirty="0"/>
          </a:p>
        </p:txBody>
      </p:sp>
      <p:sp>
        <p:nvSpPr>
          <p:cNvPr id="10" name="Text 7"/>
          <p:cNvSpPr/>
          <p:nvPr/>
        </p:nvSpPr>
        <p:spPr>
          <a:xfrm>
            <a:off x="571500" y="2198489"/>
            <a:ext cx="1652160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Traveling Speed</a:t>
            </a:r>
            <a:endParaRPr lang="en-US" sz="784" dirty="0"/>
          </a:p>
        </p:txBody>
      </p:sp>
      <p:sp>
        <p:nvSpPr>
          <p:cNvPr id="11" name="Text 8"/>
          <p:cNvSpPr/>
          <p:nvPr/>
        </p:nvSpPr>
        <p:spPr>
          <a:xfrm>
            <a:off x="2223660" y="2198489"/>
            <a:ext cx="2478239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40 ft/min</a:t>
            </a:r>
            <a:endParaRPr lang="en-US" sz="834" dirty="0"/>
          </a:p>
        </p:txBody>
      </p:sp>
      <p:sp>
        <p:nvSpPr>
          <p:cNvPr id="12" name="Text 9"/>
          <p:cNvSpPr/>
          <p:nvPr/>
        </p:nvSpPr>
        <p:spPr>
          <a:xfrm>
            <a:off x="571500" y="2646759"/>
            <a:ext cx="1652160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Door Configurations</a:t>
            </a:r>
            <a:endParaRPr lang="en-US" sz="784" dirty="0"/>
          </a:p>
        </p:txBody>
      </p:sp>
      <p:sp>
        <p:nvSpPr>
          <p:cNvPr id="13" name="Text 10"/>
          <p:cNvSpPr/>
          <p:nvPr/>
        </p:nvSpPr>
        <p:spPr>
          <a:xfrm>
            <a:off x="2223660" y="2646759"/>
            <a:ext cx="2478239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Aligned, Straight Through, or 90°</a:t>
            </a:r>
            <a:endParaRPr lang="en-US" sz="834" dirty="0"/>
          </a:p>
        </p:txBody>
      </p:sp>
      <p:sp>
        <p:nvSpPr>
          <p:cNvPr id="14" name="Text 11"/>
          <p:cNvSpPr/>
          <p:nvPr/>
        </p:nvSpPr>
        <p:spPr>
          <a:xfrm>
            <a:off x="571500" y="3095030"/>
            <a:ext cx="1652160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Cabin Height</a:t>
            </a:r>
            <a:endParaRPr lang="en-US" sz="784" dirty="0"/>
          </a:p>
        </p:txBody>
      </p:sp>
      <p:sp>
        <p:nvSpPr>
          <p:cNvPr id="15" name="Text 12"/>
          <p:cNvSpPr/>
          <p:nvPr/>
        </p:nvSpPr>
        <p:spPr>
          <a:xfrm>
            <a:off x="2223660" y="3095030"/>
            <a:ext cx="2478239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6'7" (2005 mm)</a:t>
            </a:r>
            <a:endParaRPr lang="en-US" sz="834" dirty="0"/>
          </a:p>
        </p:txBody>
      </p:sp>
      <p:sp>
        <p:nvSpPr>
          <p:cNvPr id="16" name="Text 13"/>
          <p:cNvSpPr/>
          <p:nvPr/>
        </p:nvSpPr>
        <p:spPr>
          <a:xfrm>
            <a:off x="571500" y="3543300"/>
            <a:ext cx="1652160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Installation Type</a:t>
            </a:r>
            <a:endParaRPr lang="en-US" sz="784" dirty="0"/>
          </a:p>
        </p:txBody>
      </p:sp>
      <p:sp>
        <p:nvSpPr>
          <p:cNvPr id="17" name="Text 14"/>
          <p:cNvSpPr/>
          <p:nvPr/>
        </p:nvSpPr>
        <p:spPr>
          <a:xfrm>
            <a:off x="2223660" y="3543300"/>
            <a:ext cx="2478239" cy="448270"/>
          </a:xfrm>
          <a:prstGeom prst="rect">
            <a:avLst/>
          </a:prstGeom>
          <a:noFill/>
          <a:ln/>
        </p:spPr>
        <p:txBody>
          <a:bodyPr wrap="square" lIns="212598" tIns="170053" rIns="212598" bIns="170053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Through Floor or Balcony Mounting</a:t>
            </a:r>
            <a:endParaRPr lang="en-US" sz="834" dirty="0"/>
          </a:p>
        </p:txBody>
      </p:sp>
      <p:sp>
        <p:nvSpPr>
          <p:cNvPr id="18" name="Shape 15"/>
          <p:cNvSpPr/>
          <p:nvPr/>
        </p:nvSpPr>
        <p:spPr>
          <a:xfrm>
            <a:off x="5130524" y="1026914"/>
            <a:ext cx="3441976" cy="1071563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9" name="Shape 16"/>
          <p:cNvSpPr/>
          <p:nvPr/>
        </p:nvSpPr>
        <p:spPr>
          <a:xfrm>
            <a:off x="5130524" y="1026914"/>
            <a:ext cx="3441976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0" name="Text 17"/>
          <p:cNvSpPr/>
          <p:nvPr/>
        </p:nvSpPr>
        <p:spPr>
          <a:xfrm>
            <a:off x="5344837" y="1241227"/>
            <a:ext cx="301335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FFFF"/>
                </a:solidFill>
              </a:rPr>
              <a:t>Primary Applications</a:t>
            </a:r>
            <a:endParaRPr lang="en-US" sz="885" dirty="0"/>
          </a:p>
        </p:txBody>
      </p:sp>
      <p:sp>
        <p:nvSpPr>
          <p:cNvPr id="21" name="Text 18"/>
          <p:cNvSpPr/>
          <p:nvPr/>
        </p:nvSpPr>
        <p:spPr>
          <a:xfrm>
            <a:off x="5344837" y="1523405"/>
            <a:ext cx="3013351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The PVE 37 is the versatile standard for high-end villas, luxury penthouses, and boutique commercial showrooms across West Africa's major urban centers.</a:t>
            </a:r>
            <a:endParaRPr lang="en-US" sz="727" dirty="0"/>
          </a:p>
        </p:txBody>
      </p:sp>
      <p:sp>
        <p:nvSpPr>
          <p:cNvPr id="22" name="Shape 19"/>
          <p:cNvSpPr/>
          <p:nvPr/>
        </p:nvSpPr>
        <p:spPr>
          <a:xfrm>
            <a:off x="5130524" y="2312789"/>
            <a:ext cx="3441976" cy="1071563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3" name="Shape 20"/>
          <p:cNvSpPr/>
          <p:nvPr/>
        </p:nvSpPr>
        <p:spPr>
          <a:xfrm>
            <a:off x="5130524" y="2312789"/>
            <a:ext cx="3441976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4" name="Text 21"/>
          <p:cNvSpPr/>
          <p:nvPr/>
        </p:nvSpPr>
        <p:spPr>
          <a:xfrm>
            <a:off x="5344837" y="2527102"/>
            <a:ext cx="301335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FFFF"/>
                </a:solidFill>
              </a:rPr>
              <a:t>Lifestyle Benefits</a:t>
            </a:r>
            <a:endParaRPr lang="en-US" sz="885" dirty="0"/>
          </a:p>
        </p:txBody>
      </p:sp>
      <p:sp>
        <p:nvSpPr>
          <p:cNvPr id="25" name="Text 22"/>
          <p:cNvSpPr/>
          <p:nvPr/>
        </p:nvSpPr>
        <p:spPr>
          <a:xfrm>
            <a:off x="5344837" y="2809280"/>
            <a:ext cx="3013351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Experience unobstructed 360-degree panoramic views through unbreakable polycarbonate glass, creating a luxurious focal point in any architectural design.</a:t>
            </a:r>
            <a:endParaRPr lang="en-US" sz="727" dirty="0"/>
          </a:p>
        </p:txBody>
      </p:sp>
      <p:sp>
        <p:nvSpPr>
          <p:cNvPr id="26" name="Text 23"/>
          <p:cNvSpPr/>
          <p:nvPr/>
        </p:nvSpPr>
        <p:spPr>
          <a:xfrm>
            <a:off x="5301974" y="3812977"/>
            <a:ext cx="3270526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i="1" dirty="0">
                <a:solidFill>
                  <a:srgbClr val="FFD700"/>
                </a:solidFill>
              </a:rPr>
              <a:t>"The perfect balance of capacity, speed, and spatial efficiency for the modern luxury home."</a:t>
            </a:r>
            <a:endParaRPr lang="en-US" sz="885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79C998F-4885-8A10-CAE7-300C83FBE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9898" y="505742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117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29063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4345186"/>
            <a:ext cx="1092547" cy="207169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Text 1"/>
          <p:cNvSpPr/>
          <p:nvPr/>
        </p:nvSpPr>
        <p:spPr>
          <a:xfrm>
            <a:off x="285750" y="4345186"/>
            <a:ext cx="1092547" cy="207169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0A192F"/>
                </a:solidFill>
              </a:rPr>
              <a:t>Flagship Model</a:t>
            </a:r>
            <a:endParaRPr lang="en-US" sz="683" dirty="0"/>
          </a:p>
        </p:txBody>
      </p:sp>
      <p:sp>
        <p:nvSpPr>
          <p:cNvPr id="6" name="Text 2"/>
          <p:cNvSpPr/>
          <p:nvPr/>
        </p:nvSpPr>
        <p:spPr>
          <a:xfrm>
            <a:off x="285750" y="4623792"/>
            <a:ext cx="335756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</a:rPr>
              <a:t>Inclusive Mobility Solutions</a:t>
            </a:r>
            <a:endParaRPr lang="en-US" sz="1193" dirty="0"/>
          </a:p>
        </p:txBody>
      </p:sp>
      <p:sp>
        <p:nvSpPr>
          <p:cNvPr id="7" name="Text 3"/>
          <p:cNvSpPr/>
          <p:nvPr/>
        </p:nvSpPr>
        <p:spPr>
          <a:xfrm>
            <a:off x="4357688" y="857250"/>
            <a:ext cx="4357688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PVE 52: Uncompromising Accessibility and Capacity</a:t>
            </a:r>
            <a:endParaRPr lang="en-US" sz="1602" dirty="0"/>
          </a:p>
        </p:txBody>
      </p:sp>
      <p:sp>
        <p:nvSpPr>
          <p:cNvPr id="8" name="Text 4"/>
          <p:cNvSpPr/>
          <p:nvPr/>
        </p:nvSpPr>
        <p:spPr>
          <a:xfrm>
            <a:off x="4357688" y="1691618"/>
            <a:ext cx="1743075" cy="528638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Capacity</a:t>
            </a:r>
            <a:endParaRPr lang="en-US" sz="784" dirty="0"/>
          </a:p>
        </p:txBody>
      </p:sp>
      <p:sp>
        <p:nvSpPr>
          <p:cNvPr id="9" name="Text 5"/>
          <p:cNvSpPr/>
          <p:nvPr/>
        </p:nvSpPr>
        <p:spPr>
          <a:xfrm>
            <a:off x="6100763" y="1691618"/>
            <a:ext cx="2614613" cy="528638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3 Passengers or 1 Wheelchair + Attendant (525 lbs / 238 kg)</a:t>
            </a:r>
            <a:endParaRPr lang="en-US" sz="834" dirty="0"/>
          </a:p>
        </p:txBody>
      </p:sp>
      <p:sp>
        <p:nvSpPr>
          <p:cNvPr id="10" name="Text 6"/>
          <p:cNvSpPr/>
          <p:nvPr/>
        </p:nvSpPr>
        <p:spPr>
          <a:xfrm>
            <a:off x="4357688" y="2220255"/>
            <a:ext cx="1743075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External Diameter</a:t>
            </a:r>
            <a:endParaRPr lang="en-US" sz="784" dirty="0"/>
          </a:p>
        </p:txBody>
      </p:sp>
      <p:sp>
        <p:nvSpPr>
          <p:cNvPr id="11" name="Text 7"/>
          <p:cNvSpPr/>
          <p:nvPr/>
        </p:nvSpPr>
        <p:spPr>
          <a:xfrm>
            <a:off x="6100763" y="2220255"/>
            <a:ext cx="2614613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52 11/16 inches (1338 mm)</a:t>
            </a:r>
            <a:endParaRPr lang="en-US" sz="834" dirty="0"/>
          </a:p>
        </p:txBody>
      </p:sp>
      <p:sp>
        <p:nvSpPr>
          <p:cNvPr id="12" name="Text 8"/>
          <p:cNvSpPr/>
          <p:nvPr/>
        </p:nvSpPr>
        <p:spPr>
          <a:xfrm>
            <a:off x="4357688" y="2597088"/>
            <a:ext cx="1743075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Door Opening</a:t>
            </a:r>
            <a:endParaRPr lang="en-US" sz="784" dirty="0"/>
          </a:p>
        </p:txBody>
      </p:sp>
      <p:sp>
        <p:nvSpPr>
          <p:cNvPr id="13" name="Text 9"/>
          <p:cNvSpPr/>
          <p:nvPr/>
        </p:nvSpPr>
        <p:spPr>
          <a:xfrm>
            <a:off x="6100763" y="2597088"/>
            <a:ext cx="2614613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32 inches (813 mm) - ADA Compliant</a:t>
            </a:r>
            <a:endParaRPr lang="en-US" sz="834" dirty="0"/>
          </a:p>
        </p:txBody>
      </p:sp>
      <p:sp>
        <p:nvSpPr>
          <p:cNvPr id="14" name="Text 10"/>
          <p:cNvSpPr/>
          <p:nvPr/>
        </p:nvSpPr>
        <p:spPr>
          <a:xfrm>
            <a:off x="4357688" y="2973921"/>
            <a:ext cx="1743075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Safety Standards</a:t>
            </a:r>
            <a:endParaRPr lang="en-US" sz="784" dirty="0"/>
          </a:p>
        </p:txBody>
      </p:sp>
      <p:sp>
        <p:nvSpPr>
          <p:cNvPr id="15" name="Text 11"/>
          <p:cNvSpPr/>
          <p:nvPr/>
        </p:nvSpPr>
        <p:spPr>
          <a:xfrm>
            <a:off x="6100763" y="2973921"/>
            <a:ext cx="2614613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ASME A17.7 Certified for Public &amp; Private Use</a:t>
            </a:r>
            <a:endParaRPr lang="en-US" sz="834" dirty="0"/>
          </a:p>
        </p:txBody>
      </p:sp>
      <p:sp>
        <p:nvSpPr>
          <p:cNvPr id="16" name="Shape 12"/>
          <p:cNvSpPr/>
          <p:nvPr/>
        </p:nvSpPr>
        <p:spPr>
          <a:xfrm>
            <a:off x="4357688" y="3640075"/>
            <a:ext cx="4357688" cy="108585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7" name="Text 13"/>
          <p:cNvSpPr/>
          <p:nvPr/>
        </p:nvSpPr>
        <p:spPr>
          <a:xfrm>
            <a:off x="4572000" y="3854388"/>
            <a:ext cx="3929063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FFD700"/>
                </a:solidFill>
              </a:rPr>
              <a:t>Primary Applications</a:t>
            </a:r>
            <a:endParaRPr lang="en-US" sz="683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115135"/>
            <a:ext cx="125016" cy="10001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768453" y="4097275"/>
            <a:ext cx="89372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Hospitals &amp; Clinics</a:t>
            </a:r>
            <a:endParaRPr lang="en-US" sz="683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050" y="4115135"/>
            <a:ext cx="75009" cy="10001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951497" y="4097275"/>
            <a:ext cx="890513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Public Institutions</a:t>
            </a:r>
            <a:endParaRPr lang="en-US" sz="683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4885" y="4115135"/>
            <a:ext cx="112514" cy="10001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168837" y="4097275"/>
            <a:ext cx="100325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Inclusive Residences</a:t>
            </a:r>
            <a:endParaRPr lang="en-US" sz="683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4393741"/>
            <a:ext cx="100013" cy="100013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743450" y="4375882"/>
            <a:ext cx="78570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Boutique Hotels</a:t>
            </a:r>
            <a:endParaRPr lang="en-US" sz="683" dirty="0"/>
          </a:p>
        </p:txBody>
      </p:sp>
      <p:sp>
        <p:nvSpPr>
          <p:cNvPr id="26" name="Text 18"/>
          <p:cNvSpPr/>
          <p:nvPr/>
        </p:nvSpPr>
        <p:spPr>
          <a:xfrm>
            <a:off x="4357688" y="4940238"/>
            <a:ext cx="4357688" cy="271463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7" i="1" dirty="0">
                <a:solidFill>
                  <a:srgbClr val="FFFFFF">
                    <a:alpha val="90000"/>
                  </a:srgbClr>
                </a:solidFill>
              </a:rPr>
              <a:t>"The PVE 52 is critical for meeting modern 'Disabled Friendly' building codes in West Africa, providing seamless vertical transportation for all users without structural compromise."</a:t>
            </a:r>
            <a:endParaRPr lang="en-US" sz="727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32B26E6-365D-8952-73D3-826BE7DF83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6609" y="441830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117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29063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4345186"/>
            <a:ext cx="1503397" cy="207169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Text 1"/>
          <p:cNvSpPr/>
          <p:nvPr/>
        </p:nvSpPr>
        <p:spPr>
          <a:xfrm>
            <a:off x="285750" y="4345186"/>
            <a:ext cx="1503397" cy="207169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0A192F"/>
                </a:solidFill>
              </a:rPr>
              <a:t>Geometric Innovation</a:t>
            </a:r>
            <a:endParaRPr lang="en-US" sz="683" dirty="0"/>
          </a:p>
        </p:txBody>
      </p:sp>
      <p:sp>
        <p:nvSpPr>
          <p:cNvPr id="6" name="Text 2"/>
          <p:cNvSpPr/>
          <p:nvPr/>
        </p:nvSpPr>
        <p:spPr>
          <a:xfrm>
            <a:off x="285750" y="4623792"/>
            <a:ext cx="335756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</a:rPr>
              <a:t>Modern Square Profile</a:t>
            </a:r>
            <a:endParaRPr lang="en-US" sz="1193" dirty="0"/>
          </a:p>
        </p:txBody>
      </p:sp>
      <p:sp>
        <p:nvSpPr>
          <p:cNvPr id="7" name="Text 3"/>
          <p:cNvSpPr/>
          <p:nvPr/>
        </p:nvSpPr>
        <p:spPr>
          <a:xfrm>
            <a:off x="4357688" y="857250"/>
            <a:ext cx="4357688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PE Cube: Square Profile for Contemporary Architecture</a:t>
            </a:r>
            <a:endParaRPr lang="en-US" sz="1602" dirty="0"/>
          </a:p>
        </p:txBody>
      </p:sp>
      <p:sp>
        <p:nvSpPr>
          <p:cNvPr id="8" name="Text 4"/>
          <p:cNvSpPr/>
          <p:nvPr/>
        </p:nvSpPr>
        <p:spPr>
          <a:xfrm>
            <a:off x="4357688" y="1691618"/>
            <a:ext cx="1743075" cy="373261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Capacity</a:t>
            </a:r>
            <a:endParaRPr lang="en-US" sz="784" dirty="0"/>
          </a:p>
        </p:txBody>
      </p:sp>
      <p:sp>
        <p:nvSpPr>
          <p:cNvPr id="9" name="Text 5"/>
          <p:cNvSpPr/>
          <p:nvPr/>
        </p:nvSpPr>
        <p:spPr>
          <a:xfrm>
            <a:off x="6100763" y="1691618"/>
            <a:ext cx="2614613" cy="373261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2 Passengers (450 lbs / 205 kg)</a:t>
            </a:r>
            <a:endParaRPr lang="en-US" sz="834" dirty="0"/>
          </a:p>
        </p:txBody>
      </p:sp>
      <p:sp>
        <p:nvSpPr>
          <p:cNvPr id="10" name="Text 6"/>
          <p:cNvSpPr/>
          <p:nvPr/>
        </p:nvSpPr>
        <p:spPr>
          <a:xfrm>
            <a:off x="4357688" y="2064879"/>
            <a:ext cx="1743075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Dimensions</a:t>
            </a:r>
            <a:endParaRPr lang="en-US" sz="784" dirty="0"/>
          </a:p>
        </p:txBody>
      </p:sp>
      <p:sp>
        <p:nvSpPr>
          <p:cNvPr id="11" name="Text 7"/>
          <p:cNvSpPr/>
          <p:nvPr/>
        </p:nvSpPr>
        <p:spPr>
          <a:xfrm>
            <a:off x="6100763" y="2064879"/>
            <a:ext cx="2614613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36" x 36" External Footprint</a:t>
            </a:r>
            <a:endParaRPr lang="en-US" sz="834" dirty="0"/>
          </a:p>
        </p:txBody>
      </p:sp>
      <p:sp>
        <p:nvSpPr>
          <p:cNvPr id="12" name="Text 8"/>
          <p:cNvSpPr/>
          <p:nvPr/>
        </p:nvSpPr>
        <p:spPr>
          <a:xfrm>
            <a:off x="4357688" y="2441711"/>
            <a:ext cx="1743075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Travel</a:t>
            </a:r>
            <a:endParaRPr lang="en-US" sz="784" dirty="0"/>
          </a:p>
        </p:txBody>
      </p:sp>
      <p:sp>
        <p:nvSpPr>
          <p:cNvPr id="13" name="Text 9"/>
          <p:cNvSpPr/>
          <p:nvPr/>
        </p:nvSpPr>
        <p:spPr>
          <a:xfrm>
            <a:off x="6100763" y="2441711"/>
            <a:ext cx="2614613" cy="376833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Up to 35 ft (3 Stops)</a:t>
            </a:r>
            <a:endParaRPr lang="en-US" sz="834" dirty="0"/>
          </a:p>
        </p:txBody>
      </p:sp>
      <p:sp>
        <p:nvSpPr>
          <p:cNvPr id="14" name="Text 10"/>
          <p:cNvSpPr/>
          <p:nvPr/>
        </p:nvSpPr>
        <p:spPr>
          <a:xfrm>
            <a:off x="4357688" y="2818544"/>
            <a:ext cx="1743075" cy="53220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Key Feature</a:t>
            </a:r>
            <a:endParaRPr lang="en-US" sz="784" dirty="0"/>
          </a:p>
        </p:txBody>
      </p:sp>
      <p:sp>
        <p:nvSpPr>
          <p:cNvPr id="15" name="Text 11"/>
          <p:cNvSpPr/>
          <p:nvPr/>
        </p:nvSpPr>
        <p:spPr>
          <a:xfrm>
            <a:off x="6100763" y="2818544"/>
            <a:ext cx="2614613" cy="532209"/>
          </a:xfrm>
          <a:prstGeom prst="rect">
            <a:avLst/>
          </a:prstGeom>
          <a:noFill/>
          <a:ln/>
        </p:spPr>
        <p:txBody>
          <a:bodyPr wrap="square" lIns="0" tIns="127508" rIns="0" bIns="127508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FFFFFF"/>
                </a:solidFill>
              </a:rPr>
              <a:t>Seamless Integration into Corners &amp; Square Stairwells</a:t>
            </a:r>
            <a:endParaRPr lang="en-US" sz="834" dirty="0"/>
          </a:p>
        </p:txBody>
      </p:sp>
      <p:sp>
        <p:nvSpPr>
          <p:cNvPr id="16" name="Shape 12"/>
          <p:cNvSpPr/>
          <p:nvPr/>
        </p:nvSpPr>
        <p:spPr>
          <a:xfrm>
            <a:off x="4357688" y="3640075"/>
            <a:ext cx="4357688" cy="108585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7" name="Text 13"/>
          <p:cNvSpPr/>
          <p:nvPr/>
        </p:nvSpPr>
        <p:spPr>
          <a:xfrm>
            <a:off x="4572000" y="3854388"/>
            <a:ext cx="3929063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1" dirty="0">
                <a:solidFill>
                  <a:srgbClr val="FFD700"/>
                </a:solidFill>
              </a:rPr>
              <a:t>Primary Applications</a:t>
            </a:r>
            <a:endParaRPr lang="en-US" sz="683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115135"/>
            <a:ext cx="87511" cy="10001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730948" y="4097275"/>
            <a:ext cx="97082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Corner Installations</a:t>
            </a:r>
            <a:endParaRPr lang="en-US" sz="683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4648" y="4115135"/>
            <a:ext cx="112514" cy="10001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028599" y="4097275"/>
            <a:ext cx="84123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Square Stairwells</a:t>
            </a:r>
            <a:endParaRPr lang="en-US" sz="683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2707" y="4115135"/>
            <a:ext cx="112514" cy="10001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196658" y="4097275"/>
            <a:ext cx="95173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Modern Residences</a:t>
            </a:r>
            <a:endParaRPr lang="en-US" sz="683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4393741"/>
            <a:ext cx="75009" cy="100013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718447" y="4375882"/>
            <a:ext cx="98943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FFFF"/>
                </a:solidFill>
              </a:rPr>
              <a:t>Linear Architectures</a:t>
            </a:r>
            <a:endParaRPr lang="en-US" sz="683" dirty="0"/>
          </a:p>
        </p:txBody>
      </p:sp>
      <p:sp>
        <p:nvSpPr>
          <p:cNvPr id="26" name="Text 18"/>
          <p:cNvSpPr/>
          <p:nvPr/>
        </p:nvSpPr>
        <p:spPr>
          <a:xfrm>
            <a:off x="4357688" y="4940238"/>
            <a:ext cx="4357688" cy="271463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7" i="1" dirty="0">
                <a:solidFill>
                  <a:srgbClr val="FFFFFF">
                    <a:alpha val="90000"/>
                  </a:srgbClr>
                </a:solidFill>
              </a:rPr>
              <a:t>"The PE Cube is targeted at architects who prefer clean, linear design aesthetics, offering a modern alternative to the traditional circular pneumatic profile."</a:t>
            </a:r>
            <a:endParaRPr lang="en-US" sz="727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F69EA0-E4D3-FB57-F4B1-EF8186EB33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6578" y="480418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World-Class Engineering with Fail-Safe Safety Systems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571500" y="1026914"/>
            <a:ext cx="3893344" cy="157162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5" name="Shape 2"/>
          <p:cNvSpPr/>
          <p:nvPr/>
        </p:nvSpPr>
        <p:spPr>
          <a:xfrm>
            <a:off x="571500" y="1026914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3" y="1259086"/>
            <a:ext cx="114300" cy="1000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71550" y="1241227"/>
            <a:ext cx="12039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Pneumatic Power</a:t>
            </a:r>
            <a:endParaRPr lang="en-US" sz="683" dirty="0"/>
          </a:p>
        </p:txBody>
      </p:sp>
      <p:sp>
        <p:nvSpPr>
          <p:cNvPr id="8" name="Text 4"/>
          <p:cNvSpPr/>
          <p:nvPr/>
        </p:nvSpPr>
        <p:spPr>
          <a:xfrm>
            <a:off x="785813" y="1484114"/>
            <a:ext cx="346471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Air-Driven Efficiency</a:t>
            </a:r>
            <a:endParaRPr lang="en-US" sz="987" dirty="0"/>
          </a:p>
        </p:txBody>
      </p:sp>
      <p:sp>
        <p:nvSpPr>
          <p:cNvPr id="9" name="Text 5"/>
          <p:cNvSpPr/>
          <p:nvPr/>
        </p:nvSpPr>
        <p:spPr>
          <a:xfrm>
            <a:off x="785813" y="1785938"/>
            <a:ext cx="3464719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Our elevators use advanced air pressure technology to lift the cabin. This eliminates the need for cables, pulleys, or pistons, resulting in a smoother, quieter, and more energy-efficient ride.</a:t>
            </a:r>
            <a:endParaRPr lang="en-US" sz="727" dirty="0"/>
          </a:p>
        </p:txBody>
      </p:sp>
      <p:sp>
        <p:nvSpPr>
          <p:cNvPr id="10" name="Shape 6"/>
          <p:cNvSpPr/>
          <p:nvPr/>
        </p:nvSpPr>
        <p:spPr>
          <a:xfrm>
            <a:off x="4679156" y="1026914"/>
            <a:ext cx="3893344" cy="157162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1" name="Shape 7"/>
          <p:cNvSpPr/>
          <p:nvPr/>
        </p:nvSpPr>
        <p:spPr>
          <a:xfrm>
            <a:off x="4679156" y="1026914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3469" y="1259086"/>
            <a:ext cx="114300" cy="10001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079206" y="1241227"/>
            <a:ext cx="145113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Power Outage Safety</a:t>
            </a:r>
            <a:endParaRPr lang="en-US" sz="683" dirty="0"/>
          </a:p>
        </p:txBody>
      </p:sp>
      <p:sp>
        <p:nvSpPr>
          <p:cNvPr id="14" name="Text 9"/>
          <p:cNvSpPr/>
          <p:nvPr/>
        </p:nvSpPr>
        <p:spPr>
          <a:xfrm>
            <a:off x="4893469" y="1484114"/>
            <a:ext cx="346471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Fail-Safe Gravity Descent</a:t>
            </a:r>
            <a:endParaRPr lang="en-US" sz="987" dirty="0"/>
          </a:p>
        </p:txBody>
      </p:sp>
      <p:sp>
        <p:nvSpPr>
          <p:cNvPr id="15" name="Text 10"/>
          <p:cNvSpPr/>
          <p:nvPr/>
        </p:nvSpPr>
        <p:spPr>
          <a:xfrm>
            <a:off x="4893469" y="1785938"/>
            <a:ext cx="3464719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In the event of a power failure, the elevator automatically descends to the ground floor using gravity. No batteries or backup power are required for this critical safety function.</a:t>
            </a:r>
            <a:endParaRPr lang="en-US" sz="727" dirty="0"/>
          </a:p>
        </p:txBody>
      </p:sp>
      <p:sp>
        <p:nvSpPr>
          <p:cNvPr id="16" name="Shape 11"/>
          <p:cNvSpPr/>
          <p:nvPr/>
        </p:nvSpPr>
        <p:spPr>
          <a:xfrm>
            <a:off x="571500" y="2812852"/>
            <a:ext cx="3893344" cy="157162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7" name="Shape 12"/>
          <p:cNvSpPr/>
          <p:nvPr/>
        </p:nvSpPr>
        <p:spPr>
          <a:xfrm>
            <a:off x="571500" y="2812852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13" y="3045023"/>
            <a:ext cx="114300" cy="10001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71550" y="3027164"/>
            <a:ext cx="129134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Smart Technology</a:t>
            </a:r>
            <a:endParaRPr lang="en-US" sz="683" dirty="0"/>
          </a:p>
        </p:txBody>
      </p:sp>
      <p:sp>
        <p:nvSpPr>
          <p:cNvPr id="20" name="Text 14"/>
          <p:cNvSpPr/>
          <p:nvPr/>
        </p:nvSpPr>
        <p:spPr>
          <a:xfrm>
            <a:off x="785813" y="3270052"/>
            <a:ext cx="346471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IoT &amp; Predictive Maintenance</a:t>
            </a:r>
            <a:endParaRPr lang="en-US" sz="987" dirty="0"/>
          </a:p>
        </p:txBody>
      </p:sp>
      <p:sp>
        <p:nvSpPr>
          <p:cNvPr id="21" name="Text 15"/>
          <p:cNvSpPr/>
          <p:nvPr/>
        </p:nvSpPr>
        <p:spPr>
          <a:xfrm>
            <a:off x="785813" y="3571875"/>
            <a:ext cx="3464719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Integrated smart sensors monitor system health in real-time, allowing for predictive maintenance and remote diagnostics to ensure maximum uptime and performance.</a:t>
            </a:r>
            <a:endParaRPr lang="en-US" sz="727" dirty="0"/>
          </a:p>
        </p:txBody>
      </p:sp>
      <p:sp>
        <p:nvSpPr>
          <p:cNvPr id="22" name="Shape 16"/>
          <p:cNvSpPr/>
          <p:nvPr/>
        </p:nvSpPr>
        <p:spPr>
          <a:xfrm>
            <a:off x="4679156" y="2812852"/>
            <a:ext cx="3893344" cy="1571625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3" name="Shape 17"/>
          <p:cNvSpPr/>
          <p:nvPr/>
        </p:nvSpPr>
        <p:spPr>
          <a:xfrm>
            <a:off x="4679156" y="2812852"/>
            <a:ext cx="38933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3469" y="3045023"/>
            <a:ext cx="114300" cy="10001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079206" y="3027164"/>
            <a:ext cx="134403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2" dirty="0">
                <a:solidFill>
                  <a:srgbClr val="FFD700"/>
                </a:solidFill>
              </a:rPr>
              <a:t>Global Compliance</a:t>
            </a:r>
            <a:endParaRPr lang="en-US" sz="683" dirty="0"/>
          </a:p>
        </p:txBody>
      </p:sp>
      <p:sp>
        <p:nvSpPr>
          <p:cNvPr id="26" name="Text 19"/>
          <p:cNvSpPr/>
          <p:nvPr/>
        </p:nvSpPr>
        <p:spPr>
          <a:xfrm>
            <a:off x="4893469" y="3270052"/>
            <a:ext cx="346471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Certified Excellence</a:t>
            </a:r>
            <a:endParaRPr lang="en-US" sz="987" dirty="0"/>
          </a:p>
        </p:txBody>
      </p:sp>
      <p:sp>
        <p:nvSpPr>
          <p:cNvPr id="27" name="Text 20"/>
          <p:cNvSpPr/>
          <p:nvPr/>
        </p:nvSpPr>
        <p:spPr>
          <a:xfrm>
            <a:off x="4893469" y="3571875"/>
            <a:ext cx="3464719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PE Lifts meet and exceed the most rigorous international standards, ensuring peace of mind for residential, commercial, and public installations across West Africa.</a:t>
            </a:r>
            <a:endParaRPr lang="en-US" sz="727" dirty="0"/>
          </a:p>
        </p:txBody>
      </p:sp>
      <p:sp>
        <p:nvSpPr>
          <p:cNvPr id="28" name="Shape 21"/>
          <p:cNvSpPr/>
          <p:nvPr/>
        </p:nvSpPr>
        <p:spPr>
          <a:xfrm>
            <a:off x="571500" y="4670227"/>
            <a:ext cx="8001000" cy="314325"/>
          </a:xfrm>
          <a:prstGeom prst="rect">
            <a:avLst/>
          </a:prstGeom>
          <a:solidFill>
            <a:srgbClr val="FFD700">
              <a:alpha val="5000"/>
            </a:srgbClr>
          </a:solidFill>
          <a:ln/>
        </p:spPr>
        <p:txBody>
          <a:bodyPr/>
          <a:lstStyle/>
          <a:p>
            <a:endParaRPr lang="en-NG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813" y="4813102"/>
            <a:ext cx="128588" cy="17145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021556" y="4821138"/>
            <a:ext cx="110038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ISO 9001 (TÜV SÜD)</a:t>
            </a:r>
            <a:endParaRPr lang="en-US" sz="784" dirty="0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7695" y="4813102"/>
            <a:ext cx="171450" cy="171450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2686301" y="4821138"/>
            <a:ext cx="75107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CE CERTIFIED</a:t>
            </a:r>
            <a:endParaRPr lang="en-US" sz="784" dirty="0"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3122" y="4813102"/>
            <a:ext cx="171450" cy="171450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4001728" y="4821138"/>
            <a:ext cx="65917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ASME A17.7</a:t>
            </a:r>
            <a:endParaRPr lang="en-US" sz="784" dirty="0"/>
          </a:p>
        </p:txBody>
      </p:sp>
      <p:pic>
        <p:nvPicPr>
          <p:cNvPr id="3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46656" y="4813102"/>
            <a:ext cx="171450" cy="171450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5225262" y="4821138"/>
            <a:ext cx="120679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ECOWAS COMPLIANT</a:t>
            </a:r>
            <a:endParaRPr lang="en-US" sz="784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5299B02-D174-D2AD-2036-E2DD7A217D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5928" y="4724317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571875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NG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71875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000500" y="800100"/>
            <a:ext cx="4714875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FFFFFF"/>
                </a:solidFill>
              </a:rPr>
              <a:t>Unmatched Support Across the West African Sub-Region</a:t>
            </a:r>
            <a:endParaRPr lang="en-US" sz="1602" dirty="0"/>
          </a:p>
        </p:txBody>
      </p:sp>
      <p:sp>
        <p:nvSpPr>
          <p:cNvPr id="6" name="Shape 2"/>
          <p:cNvSpPr/>
          <p:nvPr/>
        </p:nvSpPr>
        <p:spPr>
          <a:xfrm>
            <a:off x="4000500" y="1634468"/>
            <a:ext cx="2293144" cy="987958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7" name="Shape 3"/>
          <p:cNvSpPr/>
          <p:nvPr/>
        </p:nvSpPr>
        <p:spPr>
          <a:xfrm>
            <a:off x="4000500" y="1634468"/>
            <a:ext cx="22931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8" name="Text 4"/>
          <p:cNvSpPr/>
          <p:nvPr/>
        </p:nvSpPr>
        <p:spPr>
          <a:xfrm>
            <a:off x="4143375" y="1734480"/>
            <a:ext cx="2007394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2" dirty="0">
                <a:solidFill>
                  <a:srgbClr val="FFD700"/>
                </a:solidFill>
              </a:rPr>
              <a:t>Warranty</a:t>
            </a:r>
            <a:endParaRPr lang="en-US" sz="584" dirty="0"/>
          </a:p>
        </p:txBody>
      </p:sp>
      <p:sp>
        <p:nvSpPr>
          <p:cNvPr id="9" name="Text 5"/>
          <p:cNvSpPr/>
          <p:nvPr/>
        </p:nvSpPr>
        <p:spPr>
          <a:xfrm>
            <a:off x="4143375" y="1922004"/>
            <a:ext cx="200739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24-Month Coverage</a:t>
            </a:r>
            <a:endParaRPr lang="en-US" sz="987" dirty="0"/>
          </a:p>
        </p:txBody>
      </p:sp>
      <p:sp>
        <p:nvSpPr>
          <p:cNvPr id="10" name="Text 6"/>
          <p:cNvSpPr/>
          <p:nvPr/>
        </p:nvSpPr>
        <p:spPr>
          <a:xfrm>
            <a:off x="4143375" y="2173821"/>
            <a:ext cx="2007394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Comprehensive parts &amp; labor warranty ensuring long-term peace of mind.</a:t>
            </a:r>
            <a:endParaRPr lang="en-US" sz="727" dirty="0"/>
          </a:p>
        </p:txBody>
      </p:sp>
      <p:sp>
        <p:nvSpPr>
          <p:cNvPr id="11" name="Shape 7"/>
          <p:cNvSpPr/>
          <p:nvPr/>
        </p:nvSpPr>
        <p:spPr>
          <a:xfrm>
            <a:off x="6422231" y="1634468"/>
            <a:ext cx="2293144" cy="987958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2" name="Shape 8"/>
          <p:cNvSpPr/>
          <p:nvPr/>
        </p:nvSpPr>
        <p:spPr>
          <a:xfrm>
            <a:off x="6422231" y="1634468"/>
            <a:ext cx="22931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3" name="Text 9"/>
          <p:cNvSpPr/>
          <p:nvPr/>
        </p:nvSpPr>
        <p:spPr>
          <a:xfrm>
            <a:off x="6565106" y="1734480"/>
            <a:ext cx="2007394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2" dirty="0">
                <a:solidFill>
                  <a:srgbClr val="FFD700"/>
                </a:solidFill>
              </a:rPr>
              <a:t>Response</a:t>
            </a:r>
            <a:endParaRPr lang="en-US" sz="584" dirty="0"/>
          </a:p>
        </p:txBody>
      </p:sp>
      <p:sp>
        <p:nvSpPr>
          <p:cNvPr id="14" name="Text 10"/>
          <p:cNvSpPr/>
          <p:nvPr/>
        </p:nvSpPr>
        <p:spPr>
          <a:xfrm>
            <a:off x="6565106" y="1922004"/>
            <a:ext cx="200739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4-Hour Guarantee</a:t>
            </a:r>
            <a:endParaRPr lang="en-US" sz="987" dirty="0"/>
          </a:p>
        </p:txBody>
      </p:sp>
      <p:sp>
        <p:nvSpPr>
          <p:cNvPr id="15" name="Text 11"/>
          <p:cNvSpPr/>
          <p:nvPr/>
        </p:nvSpPr>
        <p:spPr>
          <a:xfrm>
            <a:off x="6565106" y="2173821"/>
            <a:ext cx="2007394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24/7 emergency model with guaranteed on-site arrival in major cities.</a:t>
            </a:r>
            <a:endParaRPr lang="en-US" sz="727" dirty="0"/>
          </a:p>
        </p:txBody>
      </p:sp>
      <p:sp>
        <p:nvSpPr>
          <p:cNvPr id="16" name="Shape 12"/>
          <p:cNvSpPr/>
          <p:nvPr/>
        </p:nvSpPr>
        <p:spPr>
          <a:xfrm>
            <a:off x="4000500" y="2722438"/>
            <a:ext cx="2293144" cy="987958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7" name="Shape 13"/>
          <p:cNvSpPr/>
          <p:nvPr/>
        </p:nvSpPr>
        <p:spPr>
          <a:xfrm>
            <a:off x="4000500" y="2722438"/>
            <a:ext cx="22931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18" name="Text 14"/>
          <p:cNvSpPr/>
          <p:nvPr/>
        </p:nvSpPr>
        <p:spPr>
          <a:xfrm>
            <a:off x="4143375" y="2822451"/>
            <a:ext cx="2007394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2" dirty="0">
                <a:solidFill>
                  <a:srgbClr val="FFD700"/>
                </a:solidFill>
              </a:rPr>
              <a:t>Maintenance</a:t>
            </a:r>
            <a:endParaRPr lang="en-US" sz="584" dirty="0"/>
          </a:p>
        </p:txBody>
      </p:sp>
      <p:sp>
        <p:nvSpPr>
          <p:cNvPr id="19" name="Text 15"/>
          <p:cNvSpPr/>
          <p:nvPr/>
        </p:nvSpPr>
        <p:spPr>
          <a:xfrm>
            <a:off x="4143375" y="3009974"/>
            <a:ext cx="200739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Preventive Care</a:t>
            </a:r>
            <a:endParaRPr lang="en-US" sz="987" dirty="0"/>
          </a:p>
        </p:txBody>
      </p:sp>
      <p:sp>
        <p:nvSpPr>
          <p:cNvPr id="20" name="Text 16"/>
          <p:cNvSpPr/>
          <p:nvPr/>
        </p:nvSpPr>
        <p:spPr>
          <a:xfrm>
            <a:off x="4143375" y="3261792"/>
            <a:ext cx="2007394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Tailored service packages for tropical environments to maximise longevity.</a:t>
            </a:r>
            <a:endParaRPr lang="en-US" sz="727" dirty="0"/>
          </a:p>
        </p:txBody>
      </p:sp>
      <p:sp>
        <p:nvSpPr>
          <p:cNvPr id="21" name="Shape 17"/>
          <p:cNvSpPr/>
          <p:nvPr/>
        </p:nvSpPr>
        <p:spPr>
          <a:xfrm>
            <a:off x="6422231" y="2722438"/>
            <a:ext cx="2293144" cy="987958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2" name="Shape 18"/>
          <p:cNvSpPr/>
          <p:nvPr/>
        </p:nvSpPr>
        <p:spPr>
          <a:xfrm>
            <a:off x="6422231" y="2722438"/>
            <a:ext cx="2293144" cy="28575"/>
          </a:xfrm>
          <a:prstGeom prst="rect">
            <a:avLst/>
          </a:prstGeom>
          <a:solidFill>
            <a:srgbClr val="FFD700"/>
          </a:solidFill>
          <a:ln/>
        </p:spPr>
        <p:txBody>
          <a:bodyPr/>
          <a:lstStyle/>
          <a:p>
            <a:endParaRPr lang="en-NG"/>
          </a:p>
        </p:txBody>
      </p:sp>
      <p:sp>
        <p:nvSpPr>
          <p:cNvPr id="23" name="Text 19"/>
          <p:cNvSpPr/>
          <p:nvPr/>
        </p:nvSpPr>
        <p:spPr>
          <a:xfrm>
            <a:off x="6565106" y="2822451"/>
            <a:ext cx="2007394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584" b="1" kern="0" spc="2" dirty="0">
                <a:solidFill>
                  <a:srgbClr val="FFD700"/>
                </a:solidFill>
              </a:rPr>
              <a:t>Expertise</a:t>
            </a:r>
            <a:endParaRPr lang="en-US" sz="584" dirty="0"/>
          </a:p>
        </p:txBody>
      </p:sp>
      <p:sp>
        <p:nvSpPr>
          <p:cNvPr id="24" name="Text 20"/>
          <p:cNvSpPr/>
          <p:nvPr/>
        </p:nvSpPr>
        <p:spPr>
          <a:xfrm>
            <a:off x="6565106" y="3009974"/>
            <a:ext cx="200739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Certified Teams</a:t>
            </a:r>
            <a:endParaRPr lang="en-US" sz="987" dirty="0"/>
          </a:p>
        </p:txBody>
      </p:sp>
      <p:sp>
        <p:nvSpPr>
          <p:cNvPr id="25" name="Text 21"/>
          <p:cNvSpPr/>
          <p:nvPr/>
        </p:nvSpPr>
        <p:spPr>
          <a:xfrm>
            <a:off x="6565106" y="3261792"/>
            <a:ext cx="2007394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27" dirty="0">
                <a:solidFill>
                  <a:srgbClr val="FFFFFF">
                    <a:alpha val="90000"/>
                  </a:srgbClr>
                </a:solidFill>
              </a:rPr>
              <a:t>100+ factory-certified technicians for local sales, installation &amp; support.</a:t>
            </a:r>
            <a:endParaRPr lang="en-US" sz="727" dirty="0"/>
          </a:p>
        </p:txBody>
      </p:sp>
      <p:sp>
        <p:nvSpPr>
          <p:cNvPr id="26" name="Text 22"/>
          <p:cNvSpPr/>
          <p:nvPr/>
        </p:nvSpPr>
        <p:spPr>
          <a:xfrm>
            <a:off x="4000500" y="3946141"/>
            <a:ext cx="95335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Nigeria</a:t>
            </a:r>
            <a:endParaRPr lang="en-US" sz="784" dirty="0"/>
          </a:p>
        </p:txBody>
      </p:sp>
      <p:sp>
        <p:nvSpPr>
          <p:cNvPr id="27" name="Text 23"/>
          <p:cNvSpPr/>
          <p:nvPr/>
        </p:nvSpPr>
        <p:spPr>
          <a:xfrm>
            <a:off x="4000500" y="4130092"/>
            <a:ext cx="953356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21" kern="0" spc="1" dirty="0">
                <a:solidFill>
                  <a:srgbClr val="FFFFFF">
                    <a:alpha val="70000"/>
                  </a:srgbClr>
                </a:solidFill>
              </a:rPr>
              <a:t>Lagos | Abuja | PH</a:t>
            </a:r>
            <a:endParaRPr lang="en-US" sz="621" dirty="0"/>
          </a:p>
        </p:txBody>
      </p:sp>
      <p:sp>
        <p:nvSpPr>
          <p:cNvPr id="28" name="Text 24"/>
          <p:cNvSpPr/>
          <p:nvPr/>
        </p:nvSpPr>
        <p:spPr>
          <a:xfrm>
            <a:off x="5125306" y="3946141"/>
            <a:ext cx="85725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Ghana</a:t>
            </a:r>
            <a:endParaRPr lang="en-US" sz="784" dirty="0"/>
          </a:p>
        </p:txBody>
      </p:sp>
      <p:sp>
        <p:nvSpPr>
          <p:cNvPr id="29" name="Text 25"/>
          <p:cNvSpPr/>
          <p:nvPr/>
        </p:nvSpPr>
        <p:spPr>
          <a:xfrm>
            <a:off x="5125306" y="4130092"/>
            <a:ext cx="857250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21" kern="0" spc="1" dirty="0">
                <a:solidFill>
                  <a:srgbClr val="FFFFFF">
                    <a:alpha val="70000"/>
                  </a:srgbClr>
                </a:solidFill>
              </a:rPr>
              <a:t>Accra | Kumasi</a:t>
            </a:r>
            <a:endParaRPr lang="en-US" sz="621" dirty="0"/>
          </a:p>
        </p:txBody>
      </p:sp>
      <p:sp>
        <p:nvSpPr>
          <p:cNvPr id="30" name="Text 26"/>
          <p:cNvSpPr/>
          <p:nvPr/>
        </p:nvSpPr>
        <p:spPr>
          <a:xfrm>
            <a:off x="6154006" y="3946141"/>
            <a:ext cx="85725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Senegal</a:t>
            </a:r>
            <a:endParaRPr lang="en-US" sz="784" dirty="0"/>
          </a:p>
        </p:txBody>
      </p:sp>
      <p:sp>
        <p:nvSpPr>
          <p:cNvPr id="31" name="Text 27"/>
          <p:cNvSpPr/>
          <p:nvPr/>
        </p:nvSpPr>
        <p:spPr>
          <a:xfrm>
            <a:off x="6154006" y="4130092"/>
            <a:ext cx="857250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21" kern="0" spc="1" dirty="0">
                <a:solidFill>
                  <a:srgbClr val="FFFFFF">
                    <a:alpha val="70000"/>
                  </a:srgbClr>
                </a:solidFill>
              </a:rPr>
              <a:t>Dakar</a:t>
            </a:r>
            <a:endParaRPr lang="en-US" sz="621" dirty="0"/>
          </a:p>
        </p:txBody>
      </p:sp>
      <p:sp>
        <p:nvSpPr>
          <p:cNvPr id="32" name="Text 28"/>
          <p:cNvSpPr/>
          <p:nvPr/>
        </p:nvSpPr>
        <p:spPr>
          <a:xfrm>
            <a:off x="7182706" y="3946141"/>
            <a:ext cx="85725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D700"/>
                </a:solidFill>
              </a:rPr>
              <a:t>Côte d'Ivoire</a:t>
            </a:r>
            <a:endParaRPr lang="en-US" sz="784" dirty="0"/>
          </a:p>
        </p:txBody>
      </p:sp>
      <p:sp>
        <p:nvSpPr>
          <p:cNvPr id="33" name="Text 29"/>
          <p:cNvSpPr/>
          <p:nvPr/>
        </p:nvSpPr>
        <p:spPr>
          <a:xfrm>
            <a:off x="7182706" y="4130092"/>
            <a:ext cx="857250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21" kern="0" spc="1" dirty="0">
                <a:solidFill>
                  <a:srgbClr val="FFFFFF">
                    <a:alpha val="70000"/>
                  </a:srgbClr>
                </a:solidFill>
              </a:rPr>
              <a:t>Abidjan</a:t>
            </a:r>
            <a:endParaRPr lang="en-US" sz="621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3133875-5B3D-8A83-F466-28531BE56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091" y="4683185"/>
            <a:ext cx="739920" cy="2621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0" y="0"/>
            <a:ext cx="3571875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43375" y="571500"/>
            <a:ext cx="44291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kern="0" spc="3" dirty="0">
                <a:solidFill>
                  <a:srgbClr val="FFD700"/>
                </a:solidFill>
              </a:rPr>
              <a:t>PE Lifts | Case Studies</a:t>
            </a:r>
            <a:endParaRPr lang="en-US" sz="683" dirty="0"/>
          </a:p>
        </p:txBody>
      </p:sp>
      <p:sp>
        <p:nvSpPr>
          <p:cNvPr id="5" name="Text 1"/>
          <p:cNvSpPr/>
          <p:nvPr/>
        </p:nvSpPr>
        <p:spPr>
          <a:xfrm>
            <a:off x="4143375" y="850106"/>
            <a:ext cx="4429125" cy="11315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36" b="1" dirty="0">
                <a:solidFill>
                  <a:srgbClr val="FFFFFF"/>
                </a:solidFill>
              </a:rPr>
              <a:t>Elevating the
Standard of Living
in West Africa</a:t>
            </a:r>
            <a:endParaRPr lang="en-US" sz="2436" dirty="0"/>
          </a:p>
        </p:txBody>
      </p:sp>
      <p:sp>
        <p:nvSpPr>
          <p:cNvPr id="6" name="Text 2"/>
          <p:cNvSpPr/>
          <p:nvPr/>
        </p:nvSpPr>
        <p:spPr>
          <a:xfrm>
            <a:off x="4143375" y="2424522"/>
            <a:ext cx="1381116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Residential</a:t>
            </a:r>
            <a:endParaRPr lang="en-US" sz="683" dirty="0"/>
          </a:p>
        </p:txBody>
      </p:sp>
      <p:sp>
        <p:nvSpPr>
          <p:cNvPr id="7" name="Text 3"/>
          <p:cNvSpPr/>
          <p:nvPr/>
        </p:nvSpPr>
        <p:spPr>
          <a:xfrm>
            <a:off x="4143375" y="2631691"/>
            <a:ext cx="1381116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621" dirty="0">
                <a:solidFill>
                  <a:srgbClr val="FFFFFF">
                    <a:alpha val="80000"/>
                  </a:srgbClr>
                </a:solidFill>
              </a:rPr>
              <a:t>Luxury penthouse installations in Eko Atlantic, Lagos, providing seamless vertical mobility.</a:t>
            </a:r>
            <a:endParaRPr lang="en-US" sz="621" dirty="0"/>
          </a:p>
        </p:txBody>
      </p:sp>
      <p:sp>
        <p:nvSpPr>
          <p:cNvPr id="8" name="Text 4"/>
          <p:cNvSpPr/>
          <p:nvPr/>
        </p:nvSpPr>
        <p:spPr>
          <a:xfrm>
            <a:off x="5667366" y="2424522"/>
            <a:ext cx="1381116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Commercial</a:t>
            </a:r>
            <a:endParaRPr lang="en-US" sz="683" dirty="0"/>
          </a:p>
        </p:txBody>
      </p:sp>
      <p:sp>
        <p:nvSpPr>
          <p:cNvPr id="9" name="Text 5"/>
          <p:cNvSpPr/>
          <p:nvPr/>
        </p:nvSpPr>
        <p:spPr>
          <a:xfrm>
            <a:off x="5667366" y="2631691"/>
            <a:ext cx="1381116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621" dirty="0">
                <a:solidFill>
                  <a:srgbClr val="FFFFFF">
                    <a:alpha val="80000"/>
                  </a:srgbClr>
                </a:solidFill>
              </a:rPr>
              <a:t>Boutique hotel projects in Accra, Ghana, enhancing guest experience with panoramic views.</a:t>
            </a:r>
            <a:endParaRPr lang="en-US" sz="621" dirty="0"/>
          </a:p>
        </p:txBody>
      </p:sp>
      <p:sp>
        <p:nvSpPr>
          <p:cNvPr id="10" name="Text 6"/>
          <p:cNvSpPr/>
          <p:nvPr/>
        </p:nvSpPr>
        <p:spPr>
          <a:xfrm>
            <a:off x="7191356" y="2424522"/>
            <a:ext cx="1381116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FFD700"/>
                </a:solidFill>
              </a:rPr>
              <a:t>Healthcare</a:t>
            </a:r>
            <a:endParaRPr lang="en-US" sz="683" dirty="0"/>
          </a:p>
        </p:txBody>
      </p:sp>
      <p:sp>
        <p:nvSpPr>
          <p:cNvPr id="11" name="Text 7"/>
          <p:cNvSpPr/>
          <p:nvPr/>
        </p:nvSpPr>
        <p:spPr>
          <a:xfrm>
            <a:off x="7191356" y="2631691"/>
            <a:ext cx="1381116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621" dirty="0">
                <a:solidFill>
                  <a:srgbClr val="FFFFFF">
                    <a:alpha val="80000"/>
                  </a:srgbClr>
                </a:solidFill>
              </a:rPr>
              <a:t>Specialized clinic accessibility in Dakar, Senegal, meeting strict medical safety standards.</a:t>
            </a:r>
            <a:endParaRPr lang="en-US" sz="621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75" y="4035326"/>
            <a:ext cx="142875" cy="1143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393406" y="4014788"/>
            <a:ext cx="92983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www.pelifts.com</a:t>
            </a:r>
            <a:endParaRPr lang="en-US" sz="784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375" y="4262140"/>
            <a:ext cx="142875" cy="1143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393406" y="4241602"/>
            <a:ext cx="721351" cy="1323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info@pelifts.com</a:t>
            </a:r>
            <a:endParaRPr lang="en-US" sz="784" dirty="0"/>
          </a:p>
        </p:txBody>
      </p:sp>
      <p:sp>
        <p:nvSpPr>
          <p:cNvPr id="16" name="Text 10"/>
          <p:cNvSpPr/>
          <p:nvPr/>
        </p:nvSpPr>
        <p:spPr>
          <a:xfrm>
            <a:off x="4143375" y="4539853"/>
            <a:ext cx="191673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D700"/>
                </a:solidFill>
              </a:rPr>
              <a:t>Schedule a Consultation Today</a:t>
            </a:r>
            <a:endParaRPr lang="en-US" sz="885" dirty="0"/>
          </a:p>
        </p:txBody>
      </p:sp>
      <p:sp>
        <p:nvSpPr>
          <p:cNvPr id="17" name="Text 11"/>
          <p:cNvSpPr/>
          <p:nvPr/>
        </p:nvSpPr>
        <p:spPr>
          <a:xfrm>
            <a:off x="6649938" y="4014788"/>
            <a:ext cx="192256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>
                    <a:alpha val="70000"/>
                  </a:srgbClr>
                </a:solidFill>
              </a:rPr>
              <a:t>Regional Hubs</a:t>
            </a:r>
            <a:endParaRPr lang="en-US" sz="784" dirty="0"/>
          </a:p>
        </p:txBody>
      </p:sp>
      <p:sp>
        <p:nvSpPr>
          <p:cNvPr id="18" name="Text 12"/>
          <p:cNvSpPr/>
          <p:nvPr/>
        </p:nvSpPr>
        <p:spPr>
          <a:xfrm>
            <a:off x="6649938" y="4241602"/>
            <a:ext cx="1922562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584" b="1" kern="0" spc="1" dirty="0">
                <a:solidFill>
                  <a:srgbClr val="FFD700"/>
                </a:solidFill>
              </a:rPr>
              <a:t>Lagos</a:t>
            </a:r>
            <a:r>
              <a:rPr lang="en-US" sz="834" dirty="0">
                <a:solidFill>
                  <a:srgbClr val="FFFFFF"/>
                </a:solidFill>
              </a:rPr>
              <a:t> </a:t>
            </a:r>
            <a:r>
              <a:rPr lang="en-US" sz="584" b="1" kern="0" spc="1" dirty="0">
                <a:solidFill>
                  <a:srgbClr val="FFD700"/>
                </a:solidFill>
              </a:rPr>
              <a:t>Accra</a:t>
            </a:r>
            <a:r>
              <a:rPr lang="en-US" sz="834" dirty="0">
                <a:solidFill>
                  <a:srgbClr val="FFFFFF"/>
                </a:solidFill>
              </a:rPr>
              <a:t> </a:t>
            </a:r>
            <a:r>
              <a:rPr lang="en-US" sz="584" b="1" kern="0" spc="1" dirty="0">
                <a:solidFill>
                  <a:srgbClr val="FFD700"/>
                </a:solidFill>
              </a:rPr>
              <a:t>Dakar</a:t>
            </a:r>
            <a:r>
              <a:rPr lang="en-US" sz="834" dirty="0">
                <a:solidFill>
                  <a:srgbClr val="FFFFFF"/>
                </a:solidFill>
              </a:rPr>
              <a:t> </a:t>
            </a:r>
            <a:r>
              <a:rPr lang="en-US" sz="584" b="1" kern="0" spc="1" dirty="0">
                <a:solidFill>
                  <a:srgbClr val="FFD700"/>
                </a:solidFill>
              </a:rPr>
              <a:t>Abidjan</a:t>
            </a:r>
            <a:endParaRPr lang="en-US" sz="834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635A7D5-E524-D52D-1801-6C3350D251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004" y="387167"/>
            <a:ext cx="711708" cy="2521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1170</Words>
  <Application>Microsoft Office PowerPoint</Application>
  <PresentationFormat>On-screen Show (16:9)</PresentationFormat>
  <Paragraphs>182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Agency FB</vt:lpstr>
      <vt:lpstr>Aharoni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Web Designer</cp:lastModifiedBy>
  <cp:revision>4</cp:revision>
  <dcterms:created xsi:type="dcterms:W3CDTF">2026-02-21T01:35:37Z</dcterms:created>
  <dcterms:modified xsi:type="dcterms:W3CDTF">2026-02-21T01:49:22Z</dcterms:modified>
</cp:coreProperties>
</file>